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72" r:id="rId2"/>
    <p:sldId id="256" r:id="rId3"/>
    <p:sldId id="257" r:id="rId4"/>
    <p:sldId id="258" r:id="rId5"/>
    <p:sldId id="273" r:id="rId6"/>
    <p:sldId id="260" r:id="rId7"/>
    <p:sldId id="274" r:id="rId8"/>
    <p:sldId id="262" r:id="rId9"/>
    <p:sldId id="263" r:id="rId10"/>
    <p:sldId id="264" r:id="rId11"/>
    <p:sldId id="265" r:id="rId12"/>
    <p:sldId id="275" r:id="rId13"/>
    <p:sldId id="270" r:id="rId14"/>
    <p:sldId id="276" r:id="rId15"/>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76" d="100"/>
          <a:sy n="76" d="100"/>
        </p:scale>
        <p:origin x="-1206" y="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FAC368EC-2076-46A6-872D-84DF17744828}" type="datetimeFigureOut">
              <a:rPr lang="ar-IQ" smtClean="0"/>
              <a:pPr/>
              <a:t>21/04/1440</a:t>
            </a:fld>
            <a:endParaRPr lang="ar-IQ"/>
          </a:p>
        </p:txBody>
      </p:sp>
      <p:sp>
        <p:nvSpPr>
          <p:cNvPr id="17" name="Footer Placeholder 16"/>
          <p:cNvSpPr>
            <a:spLocks noGrp="1"/>
          </p:cNvSpPr>
          <p:nvPr>
            <p:ph type="ftr" sz="quarter" idx="11"/>
          </p:nvPr>
        </p:nvSpPr>
        <p:spPr/>
        <p:txBody>
          <a:bodyPr/>
          <a:lstStyle/>
          <a:p>
            <a:endParaRPr lang="ar-IQ"/>
          </a:p>
        </p:txBody>
      </p:sp>
      <p:sp>
        <p:nvSpPr>
          <p:cNvPr id="29" name="Slide Number Placeholder 28"/>
          <p:cNvSpPr>
            <a:spLocks noGrp="1"/>
          </p:cNvSpPr>
          <p:nvPr>
            <p:ph type="sldNum" sz="quarter" idx="12"/>
          </p:nvPr>
        </p:nvSpPr>
        <p:spPr/>
        <p:txBody>
          <a:bodyPr/>
          <a:lstStyle/>
          <a:p>
            <a:fld id="{88600361-3114-41CA-B9C5-D456A3485119}" type="slidenum">
              <a:rPr lang="ar-IQ" smtClean="0"/>
              <a:pPr/>
              <a:t>‹#›</a:t>
            </a:fld>
            <a:endParaRPr lang="ar-IQ"/>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AC368EC-2076-46A6-872D-84DF17744828}" type="datetimeFigureOut">
              <a:rPr lang="ar-IQ" smtClean="0"/>
              <a:pPr/>
              <a:t>21/04/1440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8600361-3114-41CA-B9C5-D456A3485119}"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AC368EC-2076-46A6-872D-84DF17744828}" type="datetimeFigureOut">
              <a:rPr lang="ar-IQ" smtClean="0"/>
              <a:pPr/>
              <a:t>21/04/1440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8600361-3114-41CA-B9C5-D456A3485119}"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AC368EC-2076-46A6-872D-84DF17744828}" type="datetimeFigureOut">
              <a:rPr lang="ar-IQ" smtClean="0"/>
              <a:pPr/>
              <a:t>21/04/1440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8600361-3114-41CA-B9C5-D456A3485119}"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AC368EC-2076-46A6-872D-84DF17744828}" type="datetimeFigureOut">
              <a:rPr lang="ar-IQ" smtClean="0"/>
              <a:pPr/>
              <a:t>21/04/1440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a:xfrm>
            <a:off x="7924800" y="6416675"/>
            <a:ext cx="762000" cy="365125"/>
          </a:xfrm>
        </p:spPr>
        <p:txBody>
          <a:bodyPr/>
          <a:lstStyle/>
          <a:p>
            <a:fld id="{88600361-3114-41CA-B9C5-D456A3485119}" type="slidenum">
              <a:rPr lang="ar-IQ" smtClean="0"/>
              <a:pPr/>
              <a:t>‹#›</a:t>
            </a:fld>
            <a:endParaRPr lang="ar-IQ"/>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AC368EC-2076-46A6-872D-84DF17744828}" type="datetimeFigureOut">
              <a:rPr lang="ar-IQ" smtClean="0"/>
              <a:pPr/>
              <a:t>21/04/1440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88600361-3114-41CA-B9C5-D456A3485119}"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AC368EC-2076-46A6-872D-84DF17744828}" type="datetimeFigureOut">
              <a:rPr lang="ar-IQ" smtClean="0"/>
              <a:pPr/>
              <a:t>21/04/1440</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88600361-3114-41CA-B9C5-D456A3485119}"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AC368EC-2076-46A6-872D-84DF17744828}" type="datetimeFigureOut">
              <a:rPr lang="ar-IQ" smtClean="0"/>
              <a:pPr/>
              <a:t>21/04/1440</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88600361-3114-41CA-B9C5-D456A3485119}"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C368EC-2076-46A6-872D-84DF17744828}" type="datetimeFigureOut">
              <a:rPr lang="ar-IQ" smtClean="0"/>
              <a:pPr/>
              <a:t>21/04/1440</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88600361-3114-41CA-B9C5-D456A3485119}"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AC368EC-2076-46A6-872D-84DF17744828}" type="datetimeFigureOut">
              <a:rPr lang="ar-IQ" smtClean="0"/>
              <a:pPr/>
              <a:t>21/04/1440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88600361-3114-41CA-B9C5-D456A3485119}"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AC368EC-2076-46A6-872D-84DF17744828}" type="datetimeFigureOut">
              <a:rPr lang="ar-IQ" smtClean="0"/>
              <a:pPr/>
              <a:t>21/04/1440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88600361-3114-41CA-B9C5-D456A3485119}"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FAC368EC-2076-46A6-872D-84DF17744828}" type="datetimeFigureOut">
              <a:rPr lang="ar-IQ" smtClean="0"/>
              <a:pPr/>
              <a:t>21/04/1440</a:t>
            </a:fld>
            <a:endParaRPr lang="ar-IQ"/>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ar-IQ"/>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88600361-3114-41CA-B9C5-D456A3485119}" type="slidenum">
              <a:rPr lang="ar-IQ" smtClean="0"/>
              <a:pPr/>
              <a:t>‹#›</a:t>
            </a:fld>
            <a:endParaRPr lang="ar-IQ"/>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1"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r" rtl="1"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r" rtl="1"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r" rtl="1"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r" rtl="1"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r" rtl="1"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r" rtl="1"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r" rtl="1"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r" rtl="1"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r" rtl="1"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www.biology4kids.com/files/micro_protozoa.html" TargetMode="External"/><Relationship Id="rId2" Type="http://schemas.openxmlformats.org/officeDocument/2006/relationships/hyperlink" Target="http://www.biology4kids.com/files/plants_main.html"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440378"/>
          </a:xfrm>
        </p:spPr>
        <p:txBody>
          <a:bodyPr>
            <a:normAutofit/>
          </a:bodyPr>
          <a:lstStyle/>
          <a:p>
            <a:r>
              <a:rPr lang="en-US" sz="6600" b="1" dirty="0" smtClean="0"/>
              <a:t>The cell biology lab 7</a:t>
            </a:r>
            <a:br>
              <a:rPr lang="en-US" sz="6600" b="1" dirty="0" smtClean="0"/>
            </a:br>
            <a:r>
              <a:rPr lang="en-US" b="1" dirty="0">
                <a:solidFill>
                  <a:prstClr val="black"/>
                </a:solidFill>
              </a:rPr>
              <a:t>The cell coats and chloroplast</a:t>
            </a:r>
            <a:r>
              <a:rPr lang="en-US" sz="4000" dirty="0">
                <a:solidFill>
                  <a:prstClr val="black"/>
                </a:solidFill>
              </a:rPr>
              <a:t/>
            </a:r>
            <a:br>
              <a:rPr lang="en-US" sz="4000" dirty="0">
                <a:solidFill>
                  <a:prstClr val="black"/>
                </a:solidFill>
              </a:rPr>
            </a:br>
            <a:endParaRPr lang="ar-IQ" sz="66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64704"/>
            <a:ext cx="8229600" cy="5450378"/>
          </a:xfrm>
        </p:spPr>
        <p:txBody>
          <a:bodyPr>
            <a:normAutofit fontScale="90000"/>
          </a:bodyPr>
          <a:lstStyle/>
          <a:p>
            <a:pPr algn="l"/>
            <a:r>
              <a:rPr lang="en-GB" dirty="0"/>
              <a:t> </a:t>
            </a:r>
            <a:r>
              <a:rPr lang="en-US" dirty="0"/>
              <a:t/>
            </a:r>
            <a:br>
              <a:rPr lang="en-US" dirty="0"/>
            </a:br>
            <a:r>
              <a:rPr lang="en-US" sz="2700" b="1" cap="all" dirty="0">
                <a:solidFill>
                  <a:srgbClr val="FFFF00"/>
                </a:solidFill>
              </a:rPr>
              <a:t>plastids</a:t>
            </a:r>
            <a:r>
              <a:rPr lang="en-US" sz="2700" dirty="0">
                <a:solidFill>
                  <a:srgbClr val="FFFF00"/>
                </a:solidFill>
              </a:rPr>
              <a:t/>
            </a:r>
            <a:br>
              <a:rPr lang="en-US" sz="2700" dirty="0">
                <a:solidFill>
                  <a:srgbClr val="FFFF00"/>
                </a:solidFill>
              </a:rPr>
            </a:br>
            <a:r>
              <a:rPr lang="en-US" sz="2700" b="1" u="sng" dirty="0">
                <a:solidFill>
                  <a:srgbClr val="FFFF00"/>
                </a:solidFill>
              </a:rPr>
              <a:t>Plastids </a:t>
            </a:r>
            <a:r>
              <a:rPr lang="en-US" sz="2700" dirty="0">
                <a:solidFill>
                  <a:srgbClr val="FFFF00"/>
                </a:solidFill>
              </a:rPr>
              <a:t>are organelles which are bounded by double membranes and which occur, as far as is known, in all cells of eukaryotic green plants at some stage, usually becoming modified according to their function. In their undifferentiated form, they may remain as </a:t>
            </a:r>
            <a:r>
              <a:rPr lang="en-US" sz="2700" dirty="0" err="1">
                <a:solidFill>
                  <a:srgbClr val="FFFF00"/>
                </a:solidFill>
              </a:rPr>
              <a:t>proplastids</a:t>
            </a:r>
            <a:r>
              <a:rPr lang="en-US" sz="2700" dirty="0">
                <a:solidFill>
                  <a:srgbClr val="FFFF00"/>
                </a:solidFill>
              </a:rPr>
              <a:t>, for example. In the green parts of plants, the </a:t>
            </a:r>
            <a:r>
              <a:rPr lang="en-US" sz="2700" b="1" dirty="0" err="1">
                <a:solidFill>
                  <a:srgbClr val="FFFF00"/>
                </a:solidFill>
              </a:rPr>
              <a:t>proplastids</a:t>
            </a:r>
            <a:r>
              <a:rPr lang="en-US" sz="2700" dirty="0">
                <a:solidFill>
                  <a:srgbClr val="FFFF00"/>
                </a:solidFill>
              </a:rPr>
              <a:t> </a:t>
            </a:r>
            <a:r>
              <a:rPr lang="en-US" sz="2700" b="1" dirty="0">
                <a:solidFill>
                  <a:srgbClr val="FFFF00"/>
                </a:solidFill>
              </a:rPr>
              <a:t>normally develop into</a:t>
            </a:r>
            <a:r>
              <a:rPr lang="en-US" sz="2700" dirty="0">
                <a:solidFill>
                  <a:srgbClr val="FFFF00"/>
                </a:solidFill>
              </a:rPr>
              <a:t> </a:t>
            </a:r>
            <a:r>
              <a:rPr lang="en-US" sz="2700" b="1" dirty="0">
                <a:solidFill>
                  <a:srgbClr val="FFFF00"/>
                </a:solidFill>
              </a:rPr>
              <a:t>chloroplasts</a:t>
            </a:r>
            <a:r>
              <a:rPr lang="en-US" sz="2700" dirty="0">
                <a:solidFill>
                  <a:srgbClr val="FFFF00"/>
                </a:solidFill>
              </a:rPr>
              <a:t>, which are the site of photosynthesis while in starch storing organs they form </a:t>
            </a:r>
            <a:r>
              <a:rPr lang="en-US" sz="2700" b="1" dirty="0" err="1">
                <a:solidFill>
                  <a:srgbClr val="FFFF00"/>
                </a:solidFill>
              </a:rPr>
              <a:t>amyloplasts</a:t>
            </a:r>
            <a:r>
              <a:rPr lang="en-US" sz="2700" dirty="0">
                <a:solidFill>
                  <a:srgbClr val="FFFF00"/>
                </a:solidFill>
              </a:rPr>
              <a:t>, which</a:t>
            </a:r>
            <a:r>
              <a:rPr lang="en-US" sz="2700" b="1" dirty="0">
                <a:solidFill>
                  <a:srgbClr val="FFFF00"/>
                </a:solidFill>
              </a:rPr>
              <a:t> produce</a:t>
            </a:r>
            <a:r>
              <a:rPr lang="en-US" sz="2700" dirty="0">
                <a:solidFill>
                  <a:srgbClr val="FFFF00"/>
                </a:solidFill>
              </a:rPr>
              <a:t> the </a:t>
            </a:r>
            <a:r>
              <a:rPr lang="en-US" sz="2700" b="1" dirty="0">
                <a:solidFill>
                  <a:srgbClr val="FFFF00"/>
                </a:solidFill>
              </a:rPr>
              <a:t>starch grains</a:t>
            </a:r>
            <a:r>
              <a:rPr lang="en-US" sz="3600" dirty="0"/>
              <a:t>.</a:t>
            </a:r>
            <a:r>
              <a:rPr lang="en-US" sz="3600" dirty="0" smtClean="0"/>
              <a:t/>
            </a:r>
            <a:br>
              <a:rPr lang="en-US" sz="3600" dirty="0" smtClean="0"/>
            </a:br>
            <a:endParaRPr lang="ar-IQ" sz="3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2564904"/>
            <a:ext cx="9144000" cy="576064"/>
          </a:xfrm>
        </p:spPr>
        <p:txBody>
          <a:bodyPr>
            <a:normAutofit fontScale="90000"/>
          </a:bodyPr>
          <a:lstStyle/>
          <a:p>
            <a:pPr algn="l"/>
            <a:r>
              <a:rPr lang="ar-IQ" sz="2200" b="1" cap="all" dirty="0" smtClean="0">
                <a:solidFill>
                  <a:schemeClr val="bg1">
                    <a:lumMod val="95000"/>
                    <a:lumOff val="5000"/>
                  </a:schemeClr>
                </a:solidFill>
              </a:rPr>
              <a:t/>
            </a:r>
            <a:br>
              <a:rPr lang="ar-IQ" sz="2200" b="1" cap="all" dirty="0" smtClean="0">
                <a:solidFill>
                  <a:schemeClr val="bg1">
                    <a:lumMod val="95000"/>
                    <a:lumOff val="5000"/>
                  </a:schemeClr>
                </a:solidFill>
              </a:rPr>
            </a:br>
            <a:r>
              <a:rPr lang="ar-IQ" sz="2200" cap="all" dirty="0">
                <a:solidFill>
                  <a:schemeClr val="bg1">
                    <a:lumMod val="95000"/>
                    <a:lumOff val="5000"/>
                  </a:schemeClr>
                </a:solidFill>
              </a:rPr>
              <a:t/>
            </a:r>
            <a:br>
              <a:rPr lang="ar-IQ" sz="2200" cap="all" dirty="0">
                <a:solidFill>
                  <a:schemeClr val="bg1">
                    <a:lumMod val="95000"/>
                    <a:lumOff val="5000"/>
                  </a:schemeClr>
                </a:solidFill>
              </a:rPr>
            </a:br>
            <a:r>
              <a:rPr lang="ar-IQ" sz="2200" cap="all" dirty="0" smtClean="0">
                <a:solidFill>
                  <a:schemeClr val="bg1">
                    <a:lumMod val="95000"/>
                    <a:lumOff val="5000"/>
                  </a:schemeClr>
                </a:solidFill>
              </a:rPr>
              <a:t/>
            </a:r>
            <a:br>
              <a:rPr lang="ar-IQ" sz="2200" cap="all" dirty="0" smtClean="0">
                <a:solidFill>
                  <a:schemeClr val="bg1">
                    <a:lumMod val="95000"/>
                    <a:lumOff val="5000"/>
                  </a:schemeClr>
                </a:solidFill>
              </a:rPr>
            </a:br>
            <a:r>
              <a:rPr lang="ar-IQ" sz="2200" cap="all" dirty="0">
                <a:solidFill>
                  <a:schemeClr val="bg1">
                    <a:lumMod val="95000"/>
                    <a:lumOff val="5000"/>
                  </a:schemeClr>
                </a:solidFill>
              </a:rPr>
              <a:t/>
            </a:r>
            <a:br>
              <a:rPr lang="ar-IQ" sz="2200" cap="all" dirty="0">
                <a:solidFill>
                  <a:schemeClr val="bg1">
                    <a:lumMod val="95000"/>
                    <a:lumOff val="5000"/>
                  </a:schemeClr>
                </a:solidFill>
              </a:rPr>
            </a:br>
            <a:r>
              <a:rPr lang="en-US" sz="2200" b="1" cap="all" dirty="0" smtClean="0">
                <a:solidFill>
                  <a:schemeClr val="bg1">
                    <a:lumMod val="95000"/>
                    <a:lumOff val="5000"/>
                  </a:schemeClr>
                </a:solidFill>
              </a:rPr>
              <a:t>Chloroplast</a:t>
            </a:r>
            <a:r>
              <a:rPr lang="en-US" sz="2200" dirty="0">
                <a:solidFill>
                  <a:schemeClr val="bg1">
                    <a:lumMod val="95000"/>
                    <a:lumOff val="5000"/>
                  </a:schemeClr>
                </a:solidFill>
              </a:rPr>
              <a:t/>
            </a:r>
            <a:br>
              <a:rPr lang="en-US" sz="2200" dirty="0">
                <a:solidFill>
                  <a:schemeClr val="bg1">
                    <a:lumMod val="95000"/>
                    <a:lumOff val="5000"/>
                  </a:schemeClr>
                </a:solidFill>
              </a:rPr>
            </a:br>
            <a:r>
              <a:rPr lang="en-US" sz="2200" dirty="0">
                <a:solidFill>
                  <a:schemeClr val="bg1">
                    <a:lumMod val="95000"/>
                    <a:lumOff val="5000"/>
                  </a:schemeClr>
                </a:solidFill>
              </a:rPr>
              <a:t>     The organelles are only found in </a:t>
            </a:r>
            <a:r>
              <a:rPr lang="en-US" sz="2200" b="1" dirty="0">
                <a:solidFill>
                  <a:schemeClr val="bg1">
                    <a:lumMod val="95000"/>
                    <a:lumOff val="5000"/>
                  </a:schemeClr>
                </a:solidFill>
                <a:hlinkClick r:id="rId2"/>
              </a:rPr>
              <a:t>plant</a:t>
            </a:r>
            <a:r>
              <a:rPr lang="en-US" sz="2200" dirty="0">
                <a:solidFill>
                  <a:schemeClr val="bg1">
                    <a:lumMod val="95000"/>
                    <a:lumOff val="5000"/>
                  </a:schemeClr>
                </a:solidFill>
              </a:rPr>
              <a:t> cells and some </a:t>
            </a:r>
            <a:r>
              <a:rPr lang="en-US" sz="2200" b="1" dirty="0">
                <a:solidFill>
                  <a:schemeClr val="bg1">
                    <a:lumMod val="95000"/>
                    <a:lumOff val="5000"/>
                  </a:schemeClr>
                </a:solidFill>
                <a:hlinkClick r:id="rId3"/>
              </a:rPr>
              <a:t>protests</a:t>
            </a:r>
            <a:r>
              <a:rPr lang="en-US" sz="2200" dirty="0">
                <a:solidFill>
                  <a:schemeClr val="bg1">
                    <a:lumMod val="95000"/>
                    <a:lumOff val="5000"/>
                  </a:schemeClr>
                </a:solidFill>
              </a:rPr>
              <a:t> such as algae. Animal cells do not have chloroplasts. Chloroplasts work to convert light energy of the Sun into sugars that can be used by cells, this process called </a:t>
            </a:r>
            <a:r>
              <a:rPr lang="en-US" sz="2200" b="1" dirty="0">
                <a:solidFill>
                  <a:schemeClr val="bg1">
                    <a:lumMod val="95000"/>
                    <a:lumOff val="5000"/>
                  </a:schemeClr>
                </a:solidFill>
              </a:rPr>
              <a:t>photosynthesis</a:t>
            </a:r>
            <a:r>
              <a:rPr lang="en-US" sz="2200" dirty="0">
                <a:solidFill>
                  <a:schemeClr val="bg1">
                    <a:lumMod val="95000"/>
                    <a:lumOff val="5000"/>
                  </a:schemeClr>
                </a:solidFill>
              </a:rPr>
              <a:t> and it all depends on the little </a:t>
            </a:r>
            <a:r>
              <a:rPr lang="en-US" sz="2200" b="1" dirty="0">
                <a:solidFill>
                  <a:schemeClr val="bg1">
                    <a:lumMod val="95000"/>
                    <a:lumOff val="5000"/>
                  </a:schemeClr>
                </a:solidFill>
              </a:rPr>
              <a:t>green </a:t>
            </a:r>
            <a:r>
              <a:rPr lang="en-US" sz="2200" dirty="0">
                <a:solidFill>
                  <a:schemeClr val="bg1">
                    <a:lumMod val="95000"/>
                    <a:lumOff val="5000"/>
                  </a:schemeClr>
                </a:solidFill>
              </a:rPr>
              <a:t>In the process of </a:t>
            </a:r>
            <a:r>
              <a:rPr lang="en-US" sz="2200" b="1" dirty="0">
                <a:solidFill>
                  <a:schemeClr val="bg1">
                    <a:lumMod val="95000"/>
                    <a:lumOff val="5000"/>
                  </a:schemeClr>
                </a:solidFill>
              </a:rPr>
              <a:t>photosynthesis</a:t>
            </a:r>
            <a:r>
              <a:rPr lang="en-US" sz="2200" dirty="0">
                <a:solidFill>
                  <a:schemeClr val="bg1">
                    <a:lumMod val="95000"/>
                    <a:lumOff val="5000"/>
                  </a:schemeClr>
                </a:solidFill>
              </a:rPr>
              <a:t>, plants </a:t>
            </a:r>
            <a:r>
              <a:rPr lang="en-US" sz="2200" b="1" dirty="0">
                <a:solidFill>
                  <a:schemeClr val="bg1">
                    <a:lumMod val="95000"/>
                    <a:lumOff val="5000"/>
                  </a:schemeClr>
                </a:solidFill>
              </a:rPr>
              <a:t>create sugars</a:t>
            </a:r>
            <a:r>
              <a:rPr lang="en-US" sz="2200" dirty="0">
                <a:solidFill>
                  <a:schemeClr val="bg1">
                    <a:lumMod val="95000"/>
                    <a:lumOff val="5000"/>
                  </a:schemeClr>
                </a:solidFill>
              </a:rPr>
              <a:t> and </a:t>
            </a:r>
            <a:r>
              <a:rPr lang="en-US" sz="2200" b="1" dirty="0">
                <a:solidFill>
                  <a:schemeClr val="bg1">
                    <a:lumMod val="95000"/>
                    <a:lumOff val="5000"/>
                  </a:schemeClr>
                </a:solidFill>
              </a:rPr>
              <a:t>release oxygen (O</a:t>
            </a:r>
            <a:r>
              <a:rPr lang="en-US" sz="2200" b="1" baseline="-25000" dirty="0">
                <a:solidFill>
                  <a:schemeClr val="bg1">
                    <a:lumMod val="95000"/>
                    <a:lumOff val="5000"/>
                  </a:schemeClr>
                </a:solidFill>
              </a:rPr>
              <a:t>2</a:t>
            </a:r>
            <a:r>
              <a:rPr lang="en-US" sz="2200" b="1" dirty="0">
                <a:solidFill>
                  <a:schemeClr val="bg1">
                    <a:lumMod val="95000"/>
                    <a:lumOff val="5000"/>
                  </a:schemeClr>
                </a:solidFill>
              </a:rPr>
              <a:t>)</a:t>
            </a:r>
            <a:r>
              <a:rPr lang="en-US" sz="2200" dirty="0">
                <a:solidFill>
                  <a:schemeClr val="bg1">
                    <a:lumMod val="95000"/>
                    <a:lumOff val="5000"/>
                  </a:schemeClr>
                </a:solidFill>
              </a:rPr>
              <a:t>. The oxygen released by the chloroplasts is the same oxygen you The </a:t>
            </a:r>
            <a:r>
              <a:rPr lang="en-US" sz="2200" b="1" dirty="0">
                <a:solidFill>
                  <a:schemeClr val="bg1">
                    <a:lumMod val="95000"/>
                    <a:lumOff val="5000"/>
                  </a:schemeClr>
                </a:solidFill>
              </a:rPr>
              <a:t>chloroplasts</a:t>
            </a:r>
            <a:r>
              <a:rPr lang="en-US" sz="2200" dirty="0">
                <a:solidFill>
                  <a:schemeClr val="bg1">
                    <a:lumMod val="95000"/>
                    <a:lumOff val="5000"/>
                  </a:schemeClr>
                </a:solidFill>
              </a:rPr>
              <a:t> are double membrane bound organelles and they have a </a:t>
            </a:r>
            <a:r>
              <a:rPr lang="en-US" sz="2200" b="1" dirty="0">
                <a:solidFill>
                  <a:schemeClr val="bg1">
                    <a:lumMod val="95000"/>
                    <a:lumOff val="5000"/>
                  </a:schemeClr>
                </a:solidFill>
              </a:rPr>
              <a:t>system of three membranes</a:t>
            </a:r>
            <a:r>
              <a:rPr lang="en-US" sz="2200" dirty="0">
                <a:solidFill>
                  <a:schemeClr val="bg1">
                    <a:lumMod val="95000"/>
                    <a:lumOff val="5000"/>
                  </a:schemeClr>
                </a:solidFill>
              </a:rPr>
              <a:t>: the</a:t>
            </a:r>
            <a:r>
              <a:rPr lang="en-US" sz="2200" b="1" dirty="0">
                <a:solidFill>
                  <a:schemeClr val="bg1">
                    <a:lumMod val="95000"/>
                    <a:lumOff val="5000"/>
                  </a:schemeClr>
                </a:solidFill>
              </a:rPr>
              <a:t> outer membrane</a:t>
            </a:r>
            <a:r>
              <a:rPr lang="en-US" sz="2200" dirty="0">
                <a:solidFill>
                  <a:schemeClr val="bg1">
                    <a:lumMod val="95000"/>
                    <a:lumOff val="5000"/>
                  </a:schemeClr>
                </a:solidFill>
              </a:rPr>
              <a:t>, the</a:t>
            </a:r>
            <a:r>
              <a:rPr lang="en-US" sz="2200" b="1" dirty="0">
                <a:solidFill>
                  <a:schemeClr val="bg1">
                    <a:lumMod val="95000"/>
                    <a:lumOff val="5000"/>
                  </a:schemeClr>
                </a:solidFill>
              </a:rPr>
              <a:t> inner membrane</a:t>
            </a:r>
            <a:r>
              <a:rPr lang="en-US" sz="2200" dirty="0">
                <a:solidFill>
                  <a:schemeClr val="bg1">
                    <a:lumMod val="95000"/>
                    <a:lumOff val="5000"/>
                  </a:schemeClr>
                </a:solidFill>
              </a:rPr>
              <a:t> and the</a:t>
            </a:r>
            <a:r>
              <a:rPr lang="en-US" sz="2200" b="1" dirty="0">
                <a:solidFill>
                  <a:schemeClr val="bg1">
                    <a:lumMod val="95000"/>
                    <a:lumOff val="5000"/>
                  </a:schemeClr>
                </a:solidFill>
              </a:rPr>
              <a:t> thylakoid </a:t>
            </a:r>
            <a:r>
              <a:rPr lang="ar-IQ" sz="2200" b="1" dirty="0" smtClean="0">
                <a:solidFill>
                  <a:schemeClr val="bg1">
                    <a:lumMod val="95000"/>
                    <a:lumOff val="5000"/>
                  </a:schemeClr>
                </a:solidFill>
              </a:rPr>
              <a:t/>
            </a:r>
            <a:br>
              <a:rPr lang="ar-IQ" sz="2200" b="1" dirty="0" smtClean="0">
                <a:solidFill>
                  <a:schemeClr val="bg1">
                    <a:lumMod val="95000"/>
                    <a:lumOff val="5000"/>
                  </a:schemeClr>
                </a:solidFill>
              </a:rPr>
            </a:br>
            <a:r>
              <a:rPr lang="en-US" sz="2200" b="1" dirty="0" smtClean="0">
                <a:solidFill>
                  <a:schemeClr val="bg1">
                    <a:lumMod val="95000"/>
                    <a:lumOff val="5000"/>
                  </a:schemeClr>
                </a:solidFill>
              </a:rPr>
              <a:t>system chlorophyll </a:t>
            </a:r>
            <a:r>
              <a:rPr lang="en-US" sz="2200" b="1" dirty="0">
                <a:solidFill>
                  <a:schemeClr val="bg1">
                    <a:lumMod val="95000"/>
                    <a:lumOff val="5000"/>
                  </a:schemeClr>
                </a:solidFill>
              </a:rPr>
              <a:t>molecules</a:t>
            </a:r>
            <a:r>
              <a:rPr lang="en-US" sz="2200" dirty="0">
                <a:solidFill>
                  <a:schemeClr val="bg1">
                    <a:lumMod val="95000"/>
                    <a:lumOff val="5000"/>
                  </a:schemeClr>
                </a:solidFill>
              </a:rPr>
              <a:t> in each chloroplast</a:t>
            </a:r>
            <a:r>
              <a:rPr lang="en-US" sz="2200" dirty="0" smtClean="0">
                <a:solidFill>
                  <a:schemeClr val="bg1">
                    <a:lumMod val="95000"/>
                    <a:lumOff val="5000"/>
                  </a:schemeClr>
                </a:solidFill>
              </a:rPr>
              <a:t>.</a:t>
            </a:r>
            <a:br>
              <a:rPr lang="en-US" sz="2200" dirty="0" smtClean="0">
                <a:solidFill>
                  <a:schemeClr val="bg1">
                    <a:lumMod val="95000"/>
                    <a:lumOff val="5000"/>
                  </a:schemeClr>
                </a:solidFill>
              </a:rPr>
            </a:br>
            <a:r>
              <a:rPr lang="en-US" sz="2200" dirty="0">
                <a:solidFill>
                  <a:schemeClr val="bg1">
                    <a:lumMod val="95000"/>
                    <a:lumOff val="5000"/>
                  </a:schemeClr>
                </a:solidFill>
              </a:rPr>
              <a:t>The chloroplasts are double membrane bound organelles and they have a system of three membranes: the outer membrane, the inner membrane and the thylakoid system.</a:t>
            </a:r>
            <a:r>
              <a:rPr lang="en-US" sz="2200" dirty="0" smtClean="0">
                <a:solidFill>
                  <a:schemeClr val="bg1">
                    <a:lumMod val="95000"/>
                    <a:lumOff val="5000"/>
                  </a:schemeClr>
                </a:solidFill>
              </a:rPr>
              <a:t/>
            </a:r>
            <a:br>
              <a:rPr lang="en-US" sz="2200" dirty="0" smtClean="0">
                <a:solidFill>
                  <a:schemeClr val="bg1">
                    <a:lumMod val="95000"/>
                    <a:lumOff val="5000"/>
                  </a:schemeClr>
                </a:solidFill>
              </a:rPr>
            </a:br>
            <a:r>
              <a:rPr lang="en-US" sz="2200" dirty="0">
                <a:solidFill>
                  <a:schemeClr val="bg1">
                    <a:lumMod val="95000"/>
                    <a:lumOff val="5000"/>
                  </a:schemeClr>
                </a:solidFill>
              </a:rPr>
              <a:t/>
            </a:r>
            <a:br>
              <a:rPr lang="en-US" sz="2200" dirty="0">
                <a:solidFill>
                  <a:schemeClr val="bg1">
                    <a:lumMod val="95000"/>
                    <a:lumOff val="5000"/>
                  </a:schemeClr>
                </a:solidFill>
              </a:rPr>
            </a:br>
            <a:r>
              <a:rPr lang="en-US" dirty="0" smtClean="0">
                <a:solidFill>
                  <a:schemeClr val="bg1">
                    <a:lumMod val="95000"/>
                    <a:lumOff val="5000"/>
                  </a:schemeClr>
                </a:solidFill>
              </a:rPr>
              <a:t> </a:t>
            </a:r>
            <a:r>
              <a:rPr lang="en-US" dirty="0">
                <a:solidFill>
                  <a:schemeClr val="bg1">
                    <a:lumMod val="95000"/>
                    <a:lumOff val="5000"/>
                  </a:schemeClr>
                </a:solidFill>
              </a:rPr>
              <a:t/>
            </a:r>
            <a:br>
              <a:rPr lang="en-US" dirty="0">
                <a:solidFill>
                  <a:schemeClr val="bg1">
                    <a:lumMod val="95000"/>
                    <a:lumOff val="5000"/>
                  </a:schemeClr>
                </a:solidFill>
              </a:rPr>
            </a:br>
            <a:endParaRPr lang="ar-IQ" dirty="0">
              <a:solidFill>
                <a:schemeClr val="bg1">
                  <a:lumMod val="95000"/>
                  <a:lumOff val="5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2656"/>
            <a:ext cx="9144000" cy="6677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4804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a:xfrm>
            <a:off x="0" y="116632"/>
            <a:ext cx="9144000" cy="6336704"/>
          </a:xfrm>
        </p:spPr>
        <p:txBody>
          <a:bodyPr>
            <a:normAutofit fontScale="90000"/>
          </a:bodyPr>
          <a:lstStyle/>
          <a:p>
            <a:pPr algn="l"/>
            <a:r>
              <a:rPr lang="en-US" sz="3600" u="sng" dirty="0">
                <a:solidFill>
                  <a:schemeClr val="bg1">
                    <a:lumMod val="95000"/>
                    <a:lumOff val="5000"/>
                  </a:schemeClr>
                </a:solidFill>
              </a:rPr>
              <a:t>The inner membrane surrounds </a:t>
            </a:r>
            <a:r>
              <a:rPr lang="en-US" sz="3600" dirty="0">
                <a:solidFill>
                  <a:schemeClr val="bg1">
                    <a:lumMod val="95000"/>
                    <a:lumOff val="5000"/>
                  </a:schemeClr>
                </a:solidFill>
              </a:rPr>
              <a:t/>
            </a:r>
            <a:br>
              <a:rPr lang="en-US" sz="3600" dirty="0">
                <a:solidFill>
                  <a:schemeClr val="bg1">
                    <a:lumMod val="95000"/>
                    <a:lumOff val="5000"/>
                  </a:schemeClr>
                </a:solidFill>
              </a:rPr>
            </a:br>
            <a:r>
              <a:rPr lang="en-US" sz="3600" dirty="0">
                <a:solidFill>
                  <a:schemeClr val="bg1">
                    <a:lumMod val="95000"/>
                    <a:lumOff val="5000"/>
                  </a:schemeClr>
                </a:solidFill>
              </a:rPr>
              <a:t>1- The </a:t>
            </a:r>
            <a:r>
              <a:rPr lang="en-US" sz="3600" dirty="0" err="1">
                <a:solidFill>
                  <a:schemeClr val="bg1">
                    <a:lumMod val="95000"/>
                    <a:lumOff val="5000"/>
                  </a:schemeClr>
                </a:solidFill>
              </a:rPr>
              <a:t>stroma</a:t>
            </a:r>
            <a:r>
              <a:rPr lang="en-US" sz="3600" dirty="0">
                <a:solidFill>
                  <a:schemeClr val="bg1">
                    <a:lumMod val="95000"/>
                    <a:lumOff val="5000"/>
                  </a:schemeClr>
                </a:solidFill>
              </a:rPr>
              <a:t> (is an alkaline, aqueous fluid, which is protein rich and the space outside the </a:t>
            </a:r>
            <a:r>
              <a:rPr lang="en-US" sz="3600" dirty="0" err="1">
                <a:solidFill>
                  <a:schemeClr val="bg1">
                    <a:lumMod val="95000"/>
                    <a:lumOff val="5000"/>
                  </a:schemeClr>
                </a:solidFill>
              </a:rPr>
              <a:t>thylakoid</a:t>
            </a:r>
            <a:r>
              <a:rPr lang="en-US" sz="3600" dirty="0">
                <a:solidFill>
                  <a:schemeClr val="bg1">
                    <a:lumMod val="95000"/>
                    <a:lumOff val="5000"/>
                  </a:schemeClr>
                </a:solidFill>
              </a:rPr>
              <a:t> space). </a:t>
            </a:r>
            <a:br>
              <a:rPr lang="en-US" sz="3600" dirty="0">
                <a:solidFill>
                  <a:schemeClr val="bg1">
                    <a:lumMod val="95000"/>
                    <a:lumOff val="5000"/>
                  </a:schemeClr>
                </a:solidFill>
              </a:rPr>
            </a:br>
            <a:r>
              <a:rPr lang="en-US" sz="3600" dirty="0">
                <a:solidFill>
                  <a:schemeClr val="bg1">
                    <a:lumMod val="95000"/>
                    <a:lumOff val="5000"/>
                  </a:schemeClr>
                </a:solidFill>
              </a:rPr>
              <a:t>2- The grana (stacks of thylakoids), one thylakoid </a:t>
            </a:r>
            <a:r>
              <a:rPr lang="en-US" sz="3600" dirty="0" smtClean="0">
                <a:solidFill>
                  <a:schemeClr val="bg1">
                    <a:lumMod val="95000"/>
                    <a:lumOff val="5000"/>
                  </a:schemeClr>
                </a:solidFill>
              </a:rPr>
              <a:t>stack</a:t>
            </a:r>
            <a:r>
              <a:rPr lang="en-US" sz="3600" dirty="0">
                <a:solidFill>
                  <a:schemeClr val="bg1">
                    <a:lumMod val="95000"/>
                    <a:lumOff val="5000"/>
                  </a:schemeClr>
                </a:solidFill>
              </a:rPr>
              <a:t> is called a granum</a:t>
            </a:r>
            <a:r>
              <a:rPr lang="en-US" sz="3600" dirty="0" smtClean="0">
                <a:solidFill>
                  <a:schemeClr val="bg1">
                    <a:lumMod val="95000"/>
                    <a:lumOff val="5000"/>
                  </a:schemeClr>
                </a:solidFill>
              </a:rPr>
              <a:t> </a:t>
            </a:r>
            <a:r>
              <a:rPr lang="en-US" sz="3600" dirty="0">
                <a:solidFill>
                  <a:schemeClr val="bg1">
                    <a:lumMod val="95000"/>
                    <a:lumOff val="5000"/>
                  </a:schemeClr>
                </a:solidFill>
              </a:rPr>
              <a:t>The chlorophyll is found in the thylakoids and is the sight for the process of light reactions of photosynthesis to happen.</a:t>
            </a:r>
            <a:br>
              <a:rPr lang="en-US" sz="3600" dirty="0">
                <a:solidFill>
                  <a:schemeClr val="bg1">
                    <a:lumMod val="95000"/>
                    <a:lumOff val="5000"/>
                  </a:schemeClr>
                </a:solidFill>
              </a:rPr>
            </a:br>
            <a:r>
              <a:rPr lang="en-US" sz="3600" dirty="0"/>
              <a:t> </a:t>
            </a:r>
            <a:br>
              <a:rPr lang="en-US" sz="3600" dirty="0"/>
            </a:br>
            <a:endParaRPr lang="ar-IQ" sz="3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78698"/>
          </a:xfrm>
        </p:spPr>
        <p:txBody>
          <a:bodyPr/>
          <a:lstStyle/>
          <a:p>
            <a:endParaRPr lang="ar-IQ"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32656"/>
            <a:ext cx="8208912" cy="619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5108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457200" y="274638"/>
            <a:ext cx="8229600" cy="5440378"/>
          </a:xfrm>
        </p:spPr>
        <p:txBody>
          <a:bodyPr>
            <a:normAutofit fontScale="90000"/>
          </a:bodyPr>
          <a:lstStyle/>
          <a:p>
            <a:pPr algn="l"/>
            <a:r>
              <a:rPr lang="en-US" dirty="0"/>
              <a:t> </a:t>
            </a:r>
            <a:br>
              <a:rPr lang="en-US" dirty="0"/>
            </a:br>
            <a:r>
              <a:rPr lang="en-US" b="1" u="sng" dirty="0" smtClean="0"/>
              <a:t>Cell </a:t>
            </a:r>
            <a:r>
              <a:rPr lang="en-US" b="1" u="sng" dirty="0"/>
              <a:t>coats:</a:t>
            </a:r>
            <a:r>
              <a:rPr lang="en-US" dirty="0"/>
              <a:t/>
            </a:r>
            <a:br>
              <a:rPr lang="en-US" dirty="0"/>
            </a:br>
            <a:r>
              <a:rPr lang="en-US" b="1" dirty="0"/>
              <a:t>* </a:t>
            </a:r>
            <a:r>
              <a:rPr lang="en-US" dirty="0"/>
              <a:t>Cell coat is a covering over the plasma membrane of most animal cells. It consists of </a:t>
            </a:r>
            <a:r>
              <a:rPr lang="en-US" b="1" dirty="0" err="1"/>
              <a:t>glycoprotiens</a:t>
            </a:r>
            <a:r>
              <a:rPr lang="en-US" dirty="0"/>
              <a:t> and </a:t>
            </a:r>
            <a:r>
              <a:rPr lang="en-US" b="1" dirty="0"/>
              <a:t>polysaccharides</a:t>
            </a:r>
            <a:r>
              <a:rPr lang="en-US" dirty="0"/>
              <a:t> and has a chemical composition that differs from comparable structures in either plants or bacteria.</a:t>
            </a:r>
            <a:br>
              <a:rPr lang="en-US" dirty="0"/>
            </a:br>
            <a:endParaRPr lang="ar-IQ"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726130"/>
          </a:xfrm>
        </p:spPr>
        <p:txBody>
          <a:bodyPr>
            <a:normAutofit fontScale="90000"/>
          </a:bodyPr>
          <a:lstStyle/>
          <a:p>
            <a:pPr algn="l"/>
            <a:r>
              <a:rPr lang="en-US" b="1" dirty="0"/>
              <a:t>* </a:t>
            </a:r>
            <a:r>
              <a:rPr lang="en-US" dirty="0"/>
              <a:t>The cell coat </a:t>
            </a:r>
            <a:r>
              <a:rPr lang="en-US" b="1" dirty="0"/>
              <a:t>provides a biochemical identity</a:t>
            </a:r>
            <a:r>
              <a:rPr lang="en-US" dirty="0"/>
              <a:t> at the surface of the cells and these forms of cellular identity are under genetic control.</a:t>
            </a:r>
            <a:br>
              <a:rPr lang="en-US" dirty="0"/>
            </a:br>
            <a:r>
              <a:rPr lang="en-US" dirty="0"/>
              <a:t> </a:t>
            </a:r>
            <a:br>
              <a:rPr lang="en-US" dirty="0"/>
            </a:br>
            <a:r>
              <a:rPr lang="en-US" b="1" dirty="0"/>
              <a:t>* Cell wall</a:t>
            </a:r>
            <a:r>
              <a:rPr lang="en-US" dirty="0"/>
              <a:t> is a characteristic feature of plant cells, bacteria and fungi. The composition however varies in different groups</a:t>
            </a:r>
            <a:endParaRPr lang="ar-IQ"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726130"/>
          </a:xfrm>
        </p:spPr>
        <p:txBody>
          <a:bodyPr/>
          <a:lstStyle/>
          <a:p>
            <a:pPr algn="l"/>
            <a:r>
              <a:rPr lang="en-US" b="1" dirty="0"/>
              <a:t>In</a:t>
            </a:r>
            <a:r>
              <a:rPr lang="en-US" dirty="0"/>
              <a:t> </a:t>
            </a:r>
            <a:r>
              <a:rPr lang="en-US" b="1" dirty="0"/>
              <a:t>plant cell,</a:t>
            </a:r>
            <a:r>
              <a:rPr lang="en-US" dirty="0"/>
              <a:t> </a:t>
            </a:r>
            <a:r>
              <a:rPr lang="en-US" b="1" u="sng" dirty="0"/>
              <a:t>It composed of</a:t>
            </a:r>
            <a:r>
              <a:rPr lang="en-US" u="sng" dirty="0"/>
              <a:t> </a:t>
            </a:r>
            <a:r>
              <a:rPr lang="en-US" b="1" dirty="0"/>
              <a:t>cellulose</a:t>
            </a:r>
            <a:r>
              <a:rPr lang="en-US" dirty="0"/>
              <a:t> insoluble </a:t>
            </a:r>
            <a:r>
              <a:rPr lang="en-US" b="1" dirty="0"/>
              <a:t>polysaccharides </a:t>
            </a:r>
            <a:r>
              <a:rPr lang="en-US" dirty="0"/>
              <a:t>(like </a:t>
            </a:r>
            <a:r>
              <a:rPr lang="en-US" b="1" dirty="0"/>
              <a:t>pectin</a:t>
            </a:r>
            <a:r>
              <a:rPr lang="en-US" dirty="0"/>
              <a:t>, </a:t>
            </a:r>
            <a:r>
              <a:rPr lang="en-US" b="1" dirty="0" err="1"/>
              <a:t>hemicellulose</a:t>
            </a:r>
            <a:r>
              <a:rPr lang="en-US" dirty="0"/>
              <a:t>, </a:t>
            </a:r>
            <a:r>
              <a:rPr lang="en-US" b="1" dirty="0"/>
              <a:t>lignin</a:t>
            </a:r>
            <a:r>
              <a:rPr lang="en-US" dirty="0"/>
              <a:t> and </a:t>
            </a:r>
            <a:r>
              <a:rPr lang="en-US" b="1" dirty="0" err="1"/>
              <a:t>xylan</a:t>
            </a:r>
            <a:r>
              <a:rPr lang="en-US" dirty="0"/>
              <a:t> may also be present).</a:t>
            </a:r>
            <a:br>
              <a:rPr lang="en-US" dirty="0"/>
            </a:br>
            <a:r>
              <a:rPr lang="en-US" b="1" dirty="0"/>
              <a:t>* </a:t>
            </a:r>
            <a:r>
              <a:rPr lang="en-US" dirty="0"/>
              <a:t>The cell wall consist of two layers </a:t>
            </a:r>
            <a:r>
              <a:rPr lang="en-US" b="1" dirty="0"/>
              <a:t>primary wall</a:t>
            </a:r>
            <a:r>
              <a:rPr lang="en-US" dirty="0"/>
              <a:t> and secondary</a:t>
            </a:r>
            <a:r>
              <a:rPr lang="en-US" b="1" dirty="0"/>
              <a:t> wall</a:t>
            </a:r>
            <a:r>
              <a:rPr lang="en-US" dirty="0"/>
              <a:t>.</a:t>
            </a:r>
            <a:br>
              <a:rPr lang="en-US" dirty="0"/>
            </a:br>
            <a:endParaRPr lang="ar-IQ"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06690"/>
          </a:xfrm>
        </p:spPr>
        <p:txBody>
          <a:bodyPr/>
          <a:lstStyle/>
          <a:p>
            <a:endParaRPr lang="ar-IQ"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374775"/>
            <a:ext cx="6668467"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2113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a:xfrm>
            <a:off x="457200" y="274638"/>
            <a:ext cx="8229600" cy="4940312"/>
          </a:xfrm>
        </p:spPr>
        <p:txBody>
          <a:bodyPr>
            <a:normAutofit fontScale="90000"/>
          </a:bodyPr>
          <a:lstStyle/>
          <a:p>
            <a:pPr algn="l"/>
            <a:r>
              <a:rPr lang="en-US" b="1" dirty="0"/>
              <a:t>* </a:t>
            </a:r>
            <a:r>
              <a:rPr lang="en-US" b="1" dirty="0" err="1"/>
              <a:t>Glycocalyx</a:t>
            </a:r>
            <a:r>
              <a:rPr lang="en-US" b="1" dirty="0"/>
              <a:t>:</a:t>
            </a:r>
            <a:r>
              <a:rPr lang="en-US" dirty="0"/>
              <a:t> is surrounds the cell membranes of some bacteria, epithelia and other cells. Consists of complex carbohydrates bonded to the proteins and lipids in the plasma membrane. </a:t>
            </a:r>
            <a:br>
              <a:rPr lang="en-US" dirty="0"/>
            </a:br>
            <a:endParaRPr lang="ar-IQ"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2" descr="C:\Users\max\Desktop\imagesDQSXWKR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5113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a:xfrm>
            <a:off x="457200" y="274638"/>
            <a:ext cx="8229600" cy="5368940"/>
          </a:xfrm>
        </p:spPr>
        <p:txBody>
          <a:bodyPr>
            <a:normAutofit fontScale="90000"/>
          </a:bodyPr>
          <a:lstStyle/>
          <a:p>
            <a:pPr algn="l"/>
            <a:r>
              <a:rPr lang="en-US" dirty="0"/>
              <a:t/>
            </a:r>
            <a:br>
              <a:rPr lang="en-US" dirty="0"/>
            </a:br>
            <a:r>
              <a:rPr lang="ar-IQ" dirty="0" smtClean="0"/>
              <a:t/>
            </a:r>
            <a:br>
              <a:rPr lang="ar-IQ" dirty="0" smtClean="0"/>
            </a:br>
            <a:r>
              <a:rPr lang="ar-IQ" dirty="0"/>
              <a:t/>
            </a:r>
            <a:br>
              <a:rPr lang="ar-IQ" dirty="0"/>
            </a:br>
            <a:r>
              <a:rPr lang="en-US" b="1" u="sng" dirty="0" smtClean="0"/>
              <a:t> Functions of </a:t>
            </a:r>
            <a:r>
              <a:rPr lang="en-US" b="1" u="sng" dirty="0" err="1" smtClean="0"/>
              <a:t>glaycocalyx</a:t>
            </a:r>
            <a:r>
              <a:rPr lang="en-US" b="1" u="sng" dirty="0" smtClean="0"/>
              <a:t> </a:t>
            </a:r>
            <a:r>
              <a:rPr lang="en-US" dirty="0"/>
              <a:t/>
            </a:r>
            <a:br>
              <a:rPr lang="en-US" dirty="0"/>
            </a:br>
            <a:r>
              <a:rPr lang="en-GB" dirty="0"/>
              <a:t>1. </a:t>
            </a:r>
            <a:r>
              <a:rPr lang="en-US" b="1" dirty="0"/>
              <a:t>Molecular Recognition</a:t>
            </a:r>
            <a:r>
              <a:rPr lang="en-GB" dirty="0"/>
              <a:t>.</a:t>
            </a:r>
            <a:r>
              <a:rPr lang="en-US" dirty="0"/>
              <a:t/>
            </a:r>
            <a:br>
              <a:rPr lang="en-US" dirty="0"/>
            </a:br>
            <a:r>
              <a:rPr lang="en-GB" dirty="0"/>
              <a:t> 2 . </a:t>
            </a:r>
            <a:r>
              <a:rPr lang="en-GB" b="1" dirty="0"/>
              <a:t>Filtration .</a:t>
            </a:r>
            <a:r>
              <a:rPr lang="en-GB" dirty="0"/>
              <a:t> </a:t>
            </a:r>
            <a:r>
              <a:rPr lang="en-US" dirty="0"/>
              <a:t/>
            </a:r>
            <a:br>
              <a:rPr lang="en-US" dirty="0"/>
            </a:br>
            <a:r>
              <a:rPr lang="en-GB" dirty="0"/>
              <a:t> 3 . </a:t>
            </a:r>
            <a:r>
              <a:rPr lang="en-GB" b="1" dirty="0"/>
              <a:t>Enzymatic function.</a:t>
            </a:r>
            <a:r>
              <a:rPr lang="en-US" dirty="0"/>
              <a:t/>
            </a:r>
            <a:br>
              <a:rPr lang="en-US" dirty="0"/>
            </a:br>
            <a:r>
              <a:rPr lang="en-GB" dirty="0"/>
              <a:t> 4 . </a:t>
            </a:r>
            <a:r>
              <a:rPr lang="en-GB" b="1" dirty="0"/>
              <a:t>Microenvironment.</a:t>
            </a:r>
            <a:r>
              <a:rPr lang="en-US" dirty="0"/>
              <a:t/>
            </a:r>
            <a:br>
              <a:rPr lang="en-US" dirty="0"/>
            </a:br>
            <a:r>
              <a:rPr lang="en-GB" dirty="0"/>
              <a:t> </a:t>
            </a:r>
            <a:r>
              <a:rPr lang="en-US" dirty="0"/>
              <a:t/>
            </a:r>
            <a:br>
              <a:rPr lang="en-US" dirty="0"/>
            </a:br>
            <a:r>
              <a:rPr lang="en-GB" dirty="0"/>
              <a:t> </a:t>
            </a:r>
            <a:r>
              <a:rPr lang="en-US" dirty="0"/>
              <a:t/>
            </a:r>
            <a:br>
              <a:rPr lang="en-US" dirty="0"/>
            </a:br>
            <a:r>
              <a:rPr lang="en-GB" dirty="0"/>
              <a:t> </a:t>
            </a:r>
            <a:r>
              <a:rPr lang="en-US" dirty="0"/>
              <a:t/>
            </a:r>
            <a:br>
              <a:rPr lang="en-US" dirty="0"/>
            </a:br>
            <a:r>
              <a:rPr lang="en-GB" dirty="0"/>
              <a:t> </a:t>
            </a:r>
            <a:r>
              <a:rPr lang="en-US" dirty="0"/>
              <a:t/>
            </a:r>
            <a:br>
              <a:rPr lang="en-US" dirty="0"/>
            </a:br>
            <a:endParaRPr lang="ar-IQ"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934934591"/>
              </p:ext>
            </p:extLst>
          </p:nvPr>
        </p:nvGraphicFramePr>
        <p:xfrm>
          <a:off x="323528" y="692696"/>
          <a:ext cx="8208911" cy="5544616"/>
        </p:xfrm>
        <a:graphic>
          <a:graphicData uri="http://schemas.openxmlformats.org/drawingml/2006/table">
            <a:tbl>
              <a:tblPr rtl="1"/>
              <a:tblGrid>
                <a:gridCol w="3995738"/>
                <a:gridCol w="4213173"/>
              </a:tblGrid>
              <a:tr h="1155687">
                <a:tc>
                  <a:txBody>
                    <a:bodyPr/>
                    <a:lstStyle/>
                    <a:p>
                      <a:pPr algn="ctr" rtl="0">
                        <a:lnSpc>
                          <a:spcPct val="107000"/>
                        </a:lnSpc>
                        <a:spcAft>
                          <a:spcPts val="800"/>
                        </a:spcAft>
                      </a:pPr>
                      <a:r>
                        <a:rPr lang="en-US" sz="1600" b="1" dirty="0" err="1">
                          <a:latin typeface="Times New Roman"/>
                          <a:ea typeface="Calibri"/>
                          <a:cs typeface="Arial"/>
                        </a:rPr>
                        <a:t>Glycocalyx</a:t>
                      </a:r>
                      <a:endParaRPr lang="en-US" sz="1100" dirty="0">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B83D68"/>
                    </a:solidFill>
                  </a:tcPr>
                </a:tc>
                <a:tc>
                  <a:txBody>
                    <a:bodyPr/>
                    <a:lstStyle/>
                    <a:p>
                      <a:pPr algn="ctr" rtl="0">
                        <a:lnSpc>
                          <a:spcPct val="107000"/>
                        </a:lnSpc>
                        <a:spcAft>
                          <a:spcPts val="800"/>
                        </a:spcAft>
                      </a:pPr>
                      <a:r>
                        <a:rPr lang="en-US" sz="1600" b="1">
                          <a:latin typeface="Times New Roman"/>
                          <a:ea typeface="Calibri"/>
                          <a:cs typeface="Arial"/>
                        </a:rPr>
                        <a:t>Cell wall</a:t>
                      </a:r>
                      <a:endParaRPr lang="en-US" sz="1100">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B83D68"/>
                    </a:solidFill>
                  </a:tcPr>
                </a:tc>
              </a:tr>
              <a:tr h="1140512">
                <a:tc>
                  <a:txBody>
                    <a:bodyPr/>
                    <a:lstStyle/>
                    <a:p>
                      <a:pPr algn="ctr" rtl="0">
                        <a:lnSpc>
                          <a:spcPct val="107000"/>
                        </a:lnSpc>
                        <a:spcAft>
                          <a:spcPts val="800"/>
                        </a:spcAft>
                      </a:pPr>
                      <a:r>
                        <a:rPr lang="en-US" sz="1600" b="1" dirty="0">
                          <a:latin typeface="Times New Roman"/>
                          <a:ea typeface="Calibri"/>
                          <a:cs typeface="Arial"/>
                        </a:rPr>
                        <a:t>Also </a:t>
                      </a:r>
                      <a:endParaRPr lang="en-US" sz="1100" dirty="0">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CED4"/>
                    </a:solidFill>
                  </a:tcPr>
                </a:tc>
                <a:tc>
                  <a:txBody>
                    <a:bodyPr/>
                    <a:lstStyle/>
                    <a:p>
                      <a:pPr algn="ctr" rtl="0">
                        <a:lnSpc>
                          <a:spcPct val="107000"/>
                        </a:lnSpc>
                        <a:spcAft>
                          <a:spcPts val="800"/>
                        </a:spcAft>
                      </a:pPr>
                      <a:r>
                        <a:rPr lang="en-US" sz="1600" b="1">
                          <a:latin typeface="Times New Roman"/>
                          <a:ea typeface="Calibri"/>
                          <a:cs typeface="Arial"/>
                        </a:rPr>
                        <a:t>Located outside of the plasma membrane</a:t>
                      </a:r>
                      <a:endParaRPr lang="en-US" sz="1100">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CED4"/>
                    </a:solidFill>
                  </a:tcPr>
                </a:tc>
              </a:tr>
              <a:tr h="1127437">
                <a:tc>
                  <a:txBody>
                    <a:bodyPr/>
                    <a:lstStyle/>
                    <a:p>
                      <a:pPr algn="ctr" rtl="0">
                        <a:lnSpc>
                          <a:spcPct val="107000"/>
                        </a:lnSpc>
                        <a:spcAft>
                          <a:spcPts val="800"/>
                        </a:spcAft>
                      </a:pPr>
                      <a:r>
                        <a:rPr lang="en-US" sz="1600" b="1">
                          <a:latin typeface="Times New Roman"/>
                          <a:ea typeface="Calibri"/>
                          <a:cs typeface="Arial"/>
                        </a:rPr>
                        <a:t>Also </a:t>
                      </a:r>
                      <a:endParaRPr lang="en-US" sz="1100">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8EB"/>
                    </a:solidFill>
                  </a:tcPr>
                </a:tc>
                <a:tc>
                  <a:txBody>
                    <a:bodyPr/>
                    <a:lstStyle/>
                    <a:p>
                      <a:pPr algn="ctr" rtl="0">
                        <a:lnSpc>
                          <a:spcPct val="107000"/>
                        </a:lnSpc>
                        <a:spcAft>
                          <a:spcPts val="800"/>
                        </a:spcAft>
                      </a:pPr>
                      <a:r>
                        <a:rPr lang="en-US" sz="1600" b="1" dirty="0">
                          <a:latin typeface="Times New Roman"/>
                          <a:ea typeface="Calibri"/>
                          <a:cs typeface="Arial"/>
                        </a:rPr>
                        <a:t>Composed of carbohydrate </a:t>
                      </a:r>
                      <a:endParaRPr lang="en-US" sz="1100" dirty="0">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8EB"/>
                    </a:solidFill>
                  </a:tcPr>
                </a:tc>
              </a:tr>
              <a:tr h="660727">
                <a:tc>
                  <a:txBody>
                    <a:bodyPr/>
                    <a:lstStyle/>
                    <a:p>
                      <a:pPr algn="ctr" rtl="0">
                        <a:lnSpc>
                          <a:spcPct val="107000"/>
                        </a:lnSpc>
                        <a:spcAft>
                          <a:spcPts val="800"/>
                        </a:spcAft>
                      </a:pPr>
                      <a:r>
                        <a:rPr lang="en-US" sz="1600" b="1">
                          <a:latin typeface="Times New Roman"/>
                          <a:ea typeface="Calibri"/>
                          <a:cs typeface="Arial"/>
                        </a:rPr>
                        <a:t>Thin flexible layer</a:t>
                      </a:r>
                      <a:endParaRPr lang="en-US" sz="1100">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CED4"/>
                    </a:solidFill>
                  </a:tcPr>
                </a:tc>
                <a:tc>
                  <a:txBody>
                    <a:bodyPr/>
                    <a:lstStyle/>
                    <a:p>
                      <a:pPr algn="ctr" rtl="0">
                        <a:lnSpc>
                          <a:spcPct val="107000"/>
                        </a:lnSpc>
                        <a:spcAft>
                          <a:spcPts val="800"/>
                        </a:spcAft>
                      </a:pPr>
                      <a:r>
                        <a:rPr lang="en-US" sz="1600" b="1">
                          <a:latin typeface="Times New Roman"/>
                          <a:ea typeface="Calibri"/>
                          <a:cs typeface="Arial"/>
                        </a:rPr>
                        <a:t>Rigid structure</a:t>
                      </a:r>
                      <a:endParaRPr lang="en-US" sz="1100">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CED4"/>
                    </a:solidFill>
                  </a:tcPr>
                </a:tc>
              </a:tr>
              <a:tr h="647770">
                <a:tc>
                  <a:txBody>
                    <a:bodyPr/>
                    <a:lstStyle/>
                    <a:p>
                      <a:pPr algn="ctr" rtl="0">
                        <a:lnSpc>
                          <a:spcPct val="107000"/>
                        </a:lnSpc>
                        <a:spcAft>
                          <a:spcPts val="800"/>
                        </a:spcAft>
                      </a:pPr>
                      <a:r>
                        <a:rPr lang="en-US" sz="1600" b="1">
                          <a:latin typeface="Times New Roman"/>
                          <a:ea typeface="Calibri"/>
                          <a:cs typeface="Arial"/>
                        </a:rPr>
                        <a:t>Found in animal cells</a:t>
                      </a:r>
                      <a:endParaRPr lang="en-US" sz="1100">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8EB"/>
                    </a:solidFill>
                  </a:tcPr>
                </a:tc>
                <a:tc>
                  <a:txBody>
                    <a:bodyPr/>
                    <a:lstStyle/>
                    <a:p>
                      <a:pPr algn="ctr" rtl="0">
                        <a:lnSpc>
                          <a:spcPct val="107000"/>
                        </a:lnSpc>
                        <a:spcAft>
                          <a:spcPts val="800"/>
                        </a:spcAft>
                      </a:pPr>
                      <a:r>
                        <a:rPr lang="en-US" sz="1600" b="1">
                          <a:latin typeface="Times New Roman"/>
                          <a:ea typeface="Calibri"/>
                          <a:cs typeface="Arial"/>
                        </a:rPr>
                        <a:t>Found in plants</a:t>
                      </a:r>
                      <a:endParaRPr lang="en-US" sz="1100">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8EB"/>
                    </a:solidFill>
                  </a:tcPr>
                </a:tc>
              </a:tr>
              <a:tr h="812483">
                <a:tc>
                  <a:txBody>
                    <a:bodyPr/>
                    <a:lstStyle/>
                    <a:p>
                      <a:pPr algn="ctr" rtl="0">
                        <a:lnSpc>
                          <a:spcPct val="107000"/>
                        </a:lnSpc>
                        <a:spcAft>
                          <a:spcPts val="800"/>
                        </a:spcAft>
                      </a:pPr>
                      <a:r>
                        <a:rPr lang="en-US" sz="1600" b="1">
                          <a:latin typeface="Times New Roman"/>
                          <a:ea typeface="Calibri"/>
                          <a:cs typeface="Arial"/>
                        </a:rPr>
                        <a:t>Also </a:t>
                      </a:r>
                      <a:endParaRPr lang="en-US" sz="1100">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CED4"/>
                    </a:solidFill>
                  </a:tcPr>
                </a:tc>
                <a:tc>
                  <a:txBody>
                    <a:bodyPr/>
                    <a:lstStyle/>
                    <a:p>
                      <a:pPr algn="ctr" rtl="0">
                        <a:lnSpc>
                          <a:spcPct val="107000"/>
                        </a:lnSpc>
                        <a:spcAft>
                          <a:spcPts val="800"/>
                        </a:spcAft>
                      </a:pPr>
                      <a:r>
                        <a:rPr lang="en-US" sz="1600" b="1" dirty="0">
                          <a:latin typeface="Times New Roman"/>
                          <a:ea typeface="Calibri"/>
                          <a:cs typeface="Arial"/>
                        </a:rPr>
                        <a:t>Protect the cell</a:t>
                      </a:r>
                      <a:endParaRPr lang="en-US" sz="1100" dirty="0">
                        <a:latin typeface="Calibri"/>
                        <a:ea typeface="Calibri"/>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CED4"/>
                    </a:solidFill>
                  </a:tcPr>
                </a:tc>
              </a:tr>
            </a:tbl>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48</TotalTime>
  <Words>120</Words>
  <Application>Microsoft Office PowerPoint</Application>
  <PresentationFormat>On-screen Show (4:3)</PresentationFormat>
  <Paragraphs>21</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Apex</vt:lpstr>
      <vt:lpstr>The cell biology lab 7 The cell coats and chloroplast </vt:lpstr>
      <vt:lpstr>  Cell coats: * Cell coat is a covering over the plasma membrane of most animal cells. It consists of glycoprotiens and polysaccharides and has a chemical composition that differs from comparable structures in either plants or bacteria. </vt:lpstr>
      <vt:lpstr>* The cell coat provides a biochemical identity at the surface of the cells and these forms of cellular identity are under genetic control.   * Cell wall is a characteristic feature of plant cells, bacteria and fungi. The composition however varies in different groups</vt:lpstr>
      <vt:lpstr>In plant cell, It composed of cellulose insoluble polysaccharides (like pectin, hemicellulose, lignin and xylan may also be present). * The cell wall consist of two layers primary wall and secondary wall. </vt:lpstr>
      <vt:lpstr>PowerPoint Presentation</vt:lpstr>
      <vt:lpstr>* Glycocalyx: is surrounds the cell membranes of some bacteria, epithelia and other cells. Consists of complex carbohydrates bonded to the proteins and lipids in the plasma membrane.  </vt:lpstr>
      <vt:lpstr>PowerPoint Presentation</vt:lpstr>
      <vt:lpstr>    Functions of glaycocalyx  1. Molecular Recognition.  2 . Filtration .   3 . Enzymatic function.  4 . Microenvironment.         </vt:lpstr>
      <vt:lpstr>PowerPoint Presentation</vt:lpstr>
      <vt:lpstr>  plastids Plastids are organelles which are bounded by double membranes and which occur, as far as is known, in all cells of eukaryotic green plants at some stage, usually becoming modified according to their function. In their undifferentiated form, they may remain as proplastids, for example. In the green parts of plants, the proplastids normally develop into chloroplasts, which are the site of photosynthesis while in starch storing organs they form amyloplasts, which produce the starch grains. </vt:lpstr>
      <vt:lpstr>    Chloroplast      The organelles are only found in plant cells and some protests such as algae. Animal cells do not have chloroplasts. Chloroplasts work to convert light energy of the Sun into sugars that can be used by cells, this process called photosynthesis and it all depends on the little green In the process of photosynthesis, plants create sugars and release oxygen (O2). The oxygen released by the chloroplasts is the same oxygen you The chloroplasts are double membrane bound organelles and they have a system of three membranes: the outer membrane, the inner membrane and the thylakoid  system chlorophyll molecules in each chloroplast. The chloroplasts are double membrane bound organelles and they have a system of three membranes: the outer membrane, the inner membrane and the thylakoid system.    </vt:lpstr>
      <vt:lpstr>PowerPoint Presentation</vt:lpstr>
      <vt:lpstr>The inner membrane surrounds  1- The stroma (is an alkaline, aqueous fluid, which is protein rich and the space outside the thylakoid space).  2- The grana (stacks of thylakoids), one thylakoid stack is called a granum The chlorophyll is found in the thylakoids and is the sight for the process of light reactions of photosynthesis to happen.   </vt:lpstr>
      <vt:lpstr>PowerPoint Presentation</vt:lpstr>
    </vt:vector>
  </TitlesOfParts>
  <Company>By DR.Ahmed Saker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cell coats and chloroplast Cell coats: * Cell coat is a covering over the plasma membrane of most animal cells. It consists of glycoprotiens and polysaccharides and has a chemical composition that differs from comparable structures in either plants or bacteria.</dc:title>
  <dc:creator>ZANIB</dc:creator>
  <cp:lastModifiedBy>Nice</cp:lastModifiedBy>
  <cp:revision>14</cp:revision>
  <dcterms:created xsi:type="dcterms:W3CDTF">2018-09-07T18:48:02Z</dcterms:created>
  <dcterms:modified xsi:type="dcterms:W3CDTF">2018-12-29T11:10:09Z</dcterms:modified>
</cp:coreProperties>
</file>